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33"/>
  </p:notesMasterIdLst>
  <p:sldIdLst>
    <p:sldId id="256" r:id="rId3"/>
    <p:sldId id="257" r:id="rId4"/>
    <p:sldId id="287" r:id="rId5"/>
    <p:sldId id="258" r:id="rId6"/>
    <p:sldId id="264" r:id="rId7"/>
    <p:sldId id="271" r:id="rId8"/>
    <p:sldId id="261" r:id="rId9"/>
    <p:sldId id="274" r:id="rId10"/>
    <p:sldId id="262" r:id="rId11"/>
    <p:sldId id="272" r:id="rId12"/>
    <p:sldId id="259" r:id="rId13"/>
    <p:sldId id="270" r:id="rId14"/>
    <p:sldId id="260" r:id="rId15"/>
    <p:sldId id="273" r:id="rId16"/>
    <p:sldId id="265" r:id="rId17"/>
    <p:sldId id="267" r:id="rId18"/>
    <p:sldId id="266" r:id="rId19"/>
    <p:sldId id="268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69" autoAdjust="0"/>
    <p:restoredTop sz="86619" autoAdjust="0"/>
  </p:normalViewPr>
  <p:slideViewPr>
    <p:cSldViewPr>
      <p:cViewPr varScale="1">
        <p:scale>
          <a:sx n="63" d="100"/>
          <a:sy n="63" d="100"/>
        </p:scale>
        <p:origin x="-6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BE7FB5-E06C-4CA2-BD8A-8D7FB002BB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14422-7D65-4B9F-B2A4-FEE79616FC51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1600"/>
              <a:t>Hit enter or arrow key to reveal title, hit again to reveal Essential Question 1.</a:t>
            </a:r>
          </a:p>
          <a:p>
            <a:r>
              <a:rPr lang="en-US" sz="1600"/>
              <a:t>Ask the students to come up with their own ideas about why it is important to prove authority.</a:t>
            </a:r>
          </a:p>
          <a:p>
            <a:pPr>
              <a:buFontTx/>
              <a:buChar char="•"/>
            </a:pPr>
            <a:r>
              <a:rPr lang="en-US" sz="1600"/>
              <a:t>Use enter or right arrow key to reveal reasons.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A0174-CCEE-4A4E-A072-F8261B587461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Hit enter or arrow key to reveal title, hit again to reveal Essential Question 2.</a:t>
            </a:r>
          </a:p>
          <a:p>
            <a:r>
              <a:rPr lang="en-US"/>
              <a:t>Ask the students to come up with their own ideas about what makes a website useful.</a:t>
            </a:r>
          </a:p>
          <a:p>
            <a:pPr>
              <a:buFontTx/>
              <a:buChar char="•"/>
            </a:pPr>
            <a:r>
              <a:rPr lang="en-US"/>
              <a:t>Use enter or right arrow key to reveal reasons.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DC95A-A215-4686-9B9A-5FA8CBF984BB}" type="slidenum">
              <a:rPr lang="en-US"/>
              <a:pPr/>
              <a:t>22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C040E3-3537-42D2-B484-53BA9544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9650-6544-4D25-81C8-8D05BEFA4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7F2B-60D2-4DCD-BC36-67051C425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C040E3-3537-42D2-B484-53BA95441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12D08-95AB-4162-ACB4-0C53C0BF6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0532-25E6-4F8D-B5D4-99EA07B9A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5B7E-9126-4901-A601-16AC48892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FA61E-4A88-49AD-BA65-90FE0187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2C16-A82C-4633-9F3D-21A80012D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0690A-61C7-471D-86AB-3A526DA20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EFDD1-EF2F-4A3A-935C-CE2241FD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12D08-95AB-4162-ACB4-0C53C0BF6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F346E-6122-4127-9A0C-29CF8828A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9650-6544-4D25-81C8-8D05BEFA4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7F2B-60D2-4DCD-BC36-67051C425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0532-25E6-4F8D-B5D4-99EA07B9A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5B7E-9126-4901-A601-16AC48892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FA61E-4A88-49AD-BA65-90FE01870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2C16-A82C-4633-9F3D-21A80012D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0690A-61C7-471D-86AB-3A526DA2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EFDD1-EF2F-4A3A-935C-CE2241FDD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F346E-6122-4127-9A0C-29CF8828A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7D9622E-12AB-4A8C-8B40-BE81BA4166D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D9622E-12AB-4A8C-8B40-BE81BA416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kingcenter.org/tkc/index.asp" TargetMode="External"/><Relationship Id="rId7" Type="http://schemas.openxmlformats.org/officeDocument/2006/relationships/slide" Target="slide19.xml"/><Relationship Id="rId2" Type="http://schemas.openxmlformats.org/officeDocument/2006/relationships/hyperlink" Target="http://www.martinlutherk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1.%20Teacher&#8217;s%20Guide%20to%20Evaluating%20Web%20Resources" TargetMode="Externa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i.org/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www.easywhoi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slide" Target="slide12.xml"/><Relationship Id="rId4" Type="http://schemas.openxmlformats.org/officeDocument/2006/relationships/hyperlink" Target="http://www.infomine.ucr.ed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tfooddirect.com/store/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petsorfoo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3" Type="http://schemas.openxmlformats.org/officeDocument/2006/relationships/hyperlink" Target="http://www.bioimmune.com/" TargetMode="External"/><Relationship Id="rId7" Type="http://schemas.openxmlformats.org/officeDocument/2006/relationships/slide" Target="slide13.xml"/><Relationship Id="rId2" Type="http://schemas.openxmlformats.org/officeDocument/2006/relationships/hyperlink" Target="http://oncolink.upenn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://www.cellsalive.com/mitosis.htm" TargetMode="External"/><Relationship Id="rId4" Type="http://schemas.openxmlformats.org/officeDocument/2006/relationships/hyperlink" Target="http://www.biology.arizona.edu/Cell_bio/tutorials/cell_cycle/cells3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vemberlearning.com/index.php?option=com_content&amp;task=view&amp;id=39&amp;Itemid=85" TargetMode="External"/><Relationship Id="rId2" Type="http://schemas.openxmlformats.org/officeDocument/2006/relationships/hyperlink" Target="http://muse.widener.edu/~tltr/How_to_Evaluate_9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protect/yourself/phishing/spoof.mspx" TargetMode="External"/><Relationship Id="rId7" Type="http://schemas.openxmlformats.org/officeDocument/2006/relationships/slide" Target="slide19.xml"/><Relationship Id="rId2" Type="http://schemas.openxmlformats.org/officeDocument/2006/relationships/hyperlink" Target="http://www.microsoft.com/protect/yourself/phishing/pharming.m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8.gi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rbanlegends.about.com/" TargetMode="External"/><Relationship Id="rId7" Type="http://schemas.openxmlformats.org/officeDocument/2006/relationships/slide" Target="slide19.xml"/><Relationship Id="rId2" Type="http://schemas.openxmlformats.org/officeDocument/2006/relationships/hyperlink" Target="http://snop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9.gif"/><Relationship Id="rId4" Type="http://schemas.openxmlformats.org/officeDocument/2006/relationships/hyperlink" Target="http://www.scambusters.org/legends.html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hyperlink" Target="http://home.inreach.com/kumbach/velcro.html" TargetMode="External"/><Relationship Id="rId7" Type="http://schemas.openxmlformats.org/officeDocument/2006/relationships/slide" Target="slide17.xml"/><Relationship Id="rId2" Type="http://schemas.openxmlformats.org/officeDocument/2006/relationships/hyperlink" Target="file:///\\elm-fs-01\ELM1_groups\course%20group\01Advanced%20Internet\HAND-IN\Kleymeer\Student%20Eval%20Form%20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gredhair.com/robots/index.html" TargetMode="External"/><Relationship Id="rId5" Type="http://schemas.openxmlformats.org/officeDocument/2006/relationships/hyperlink" Target="http://www.dhmo.org/" TargetMode="External"/><Relationship Id="rId10" Type="http://schemas.openxmlformats.org/officeDocument/2006/relationships/slide" Target="slide19.xml"/><Relationship Id="rId4" Type="http://schemas.openxmlformats.org/officeDocument/2006/relationships/hyperlink" Target="http://www.allaboutexplorers.com/" TargetMode="External"/><Relationship Id="rId9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1.gif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file:///\\elm-fs-01\ELM1_groups\course%20group\01Advanced%20Internet\HAND-IN\Kleymeer\Evaluating%20Web%20Resources.ppt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hyperlink" Target="http://novemberlearning.com/index.php?option=com_content&amp;task=view&amp;id=39&amp;Itemid=85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brary.mrc.tas.edu.au/authenticatingws.html" TargetMode="External"/><Relationship Id="rId5" Type="http://schemas.openxmlformats.org/officeDocument/2006/relationships/hyperlink" Target="http://www.lib.purdue.edu/ugrl/staff/sharkey/interneteval/accuracy1.html" TargetMode="External"/><Relationship Id="rId4" Type="http://schemas.openxmlformats.org/officeDocument/2006/relationships/hyperlink" Target="http://www.sdst.org/shs/library/evalwebstu.html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3" Type="http://schemas.openxmlformats.org/officeDocument/2006/relationships/hyperlink" Target="http://www.d-b.net/dti/" TargetMode="External"/><Relationship Id="rId7" Type="http://schemas.openxmlformats.org/officeDocument/2006/relationships/hyperlink" Target="http://www.cimms.ou.edu/~doswell/Conference_papers/SELS96/WoO.html" TargetMode="External"/><Relationship Id="rId2" Type="http://schemas.openxmlformats.org/officeDocument/2006/relationships/hyperlink" Target="http://zapatopi.net/treeoctopus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lacunainc.com/process.html" TargetMode="External"/><Relationship Id="rId5" Type="http://schemas.openxmlformats.org/officeDocument/2006/relationships/hyperlink" Target="http://kingdomgrant.org/woj/theprovision.htm" TargetMode="External"/><Relationship Id="rId4" Type="http://schemas.openxmlformats.org/officeDocument/2006/relationships/hyperlink" Target="http://petsorfood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weaverstudios.com/moonbeam/moon.htm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zapatopi.net/afdb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147.129.226.1/library/research/AIDSFACTS.htm" TargetMode="External"/><Relationship Id="rId5" Type="http://schemas.openxmlformats.org/officeDocument/2006/relationships/hyperlink" Target="http://www.google.com/technology/pigeonrank.html" TargetMode="External"/><Relationship Id="rId4" Type="http://schemas.openxmlformats.org/officeDocument/2006/relationships/hyperlink" Target="http://web.archive.org/web/20011009000114/www.goldengatetunnel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alsculptureclinic.nl/frameset.htm" TargetMode="External"/><Relationship Id="rId2" Type="http://schemas.openxmlformats.org/officeDocument/2006/relationships/hyperlink" Target="http://www.genochoice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hyperlink" Target="http://www.petroldirect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aboutexplorers.com/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www.dhmo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descy.50megs.com/akcj3/bmd.html" TargetMode="External"/><Relationship Id="rId5" Type="http://schemas.openxmlformats.org/officeDocument/2006/relationships/hyperlink" Target="http://quest.arc.nasa.gov/" TargetMode="External"/><Relationship Id="rId4" Type="http://schemas.openxmlformats.org/officeDocument/2006/relationships/hyperlink" Target="http://www.martinlutherking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discoveryeducation.com/schrockguide/pdf/evalhigh.pdf" TargetMode="External"/><Relationship Id="rId2" Type="http://schemas.openxmlformats.org/officeDocument/2006/relationships/hyperlink" Target="http://school.discoveryeducation.com/schrockguide/pdf/evalmidd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hyperlink" Target="http://lib.nmsu.edu/instruction/evalcrit.html" TargetMode="External"/><Relationship Id="rId4" Type="http://schemas.openxmlformats.org/officeDocument/2006/relationships/hyperlink" Target="http://library.usm.maine.edu/research/researchguides/webevaluating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kathyschrock.net/abceval/5ws.pdf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://www.easywhoi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1.xml"/><Relationship Id="rId7" Type="http://schemas.openxmlformats.org/officeDocument/2006/relationships/slide" Target="slide5.xml"/><Relationship Id="rId2" Type="http://schemas.openxmlformats.org/officeDocument/2006/relationships/hyperlink" Target="Student%20Eval%20form%203.doc" TargetMode="Externa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0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slide" Target="slide13.xml"/><Relationship Id="rId9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sd.k12.ca.us/Belmont_HS/tkm/" TargetMode="External"/><Relationship Id="rId7" Type="http://schemas.openxmlformats.org/officeDocument/2006/relationships/slide" Target="slide19.xml"/><Relationship Id="rId2" Type="http://schemas.openxmlformats.org/officeDocument/2006/relationships/hyperlink" Target="http://memory.loc.gov/learn/lessons/98/mock/intr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hyperlink" Target="file:///\\elm-fs-01\ELM1_groups\course%20group\01Advanced%20Internet\HAND-IN\Kleymeer\Eval%20web%20resources%20TG.ppt%23-1,1,1.%20Teacher&#8217;s%20Guide%20to%20Evaluating%20Web%20Resources" TargetMode="Externa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J002608/Tidepool_home_page.html" TargetMode="External"/><Relationship Id="rId2" Type="http://schemas.openxmlformats.org/officeDocument/2006/relationships/hyperlink" Target="http://www.gma.org/katahdin/tidepo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Objectivity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Explore the following websites for objectivity:</a:t>
            </a:r>
          </a:p>
          <a:p>
            <a:pPr lvl="1"/>
            <a:r>
              <a:rPr lang="en-US">
                <a:hlinkClick r:id="rId2"/>
              </a:rPr>
              <a:t>http://www.martinlutherking.org/</a:t>
            </a:r>
            <a:endParaRPr lang="en-US"/>
          </a:p>
          <a:p>
            <a:pPr lvl="1"/>
            <a:r>
              <a:rPr lang="en-US">
                <a:hlinkClick r:id="rId3"/>
              </a:rPr>
              <a:t>http://www.thekingcenter.org/tkc/index.asp</a:t>
            </a:r>
            <a:endParaRPr lang="en-US"/>
          </a:p>
          <a:p>
            <a:endParaRPr lang="en-US"/>
          </a:p>
          <a:p>
            <a:r>
              <a:rPr lang="en-US"/>
              <a:t>Which website is less biased?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4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295400" cy="609600"/>
          </a:xfrm>
          <a:prstGeom prst="leftArrow">
            <a:avLst>
              <a:gd name="adj1" fmla="val 50000"/>
              <a:gd name="adj2" fmla="val 5312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5846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Objectivity</a:t>
            </a:r>
          </a:p>
        </p:txBody>
      </p:sp>
      <p:sp>
        <p:nvSpPr>
          <p:cNvPr id="35847" name="AutoShape 7">
            <a:hlinkClick r:id="rId6" action="ppaction://hlinkpres?slideindex=1&amp;slidetitle=1. 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7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267200"/>
          </a:xfrm>
        </p:spPr>
        <p:txBody>
          <a:bodyPr/>
          <a:lstStyle/>
          <a:p>
            <a:r>
              <a:rPr lang="en-US" sz="2700"/>
              <a:t>Who published the information?</a:t>
            </a:r>
          </a:p>
          <a:p>
            <a:pPr lvl="1"/>
            <a:r>
              <a:rPr lang="en-US" sz="2200"/>
              <a:t>Avoid individuals not associated with a sponsor</a:t>
            </a:r>
          </a:p>
          <a:p>
            <a:pPr lvl="2"/>
            <a:r>
              <a:rPr lang="en-US" sz="2000"/>
              <a:t>check web address for ~ </a:t>
            </a:r>
          </a:p>
          <a:p>
            <a:pPr lvl="2"/>
            <a:r>
              <a:rPr lang="en-US" sz="2000"/>
              <a:t>Look at the domain (.edu, .k12, .gov are best)</a:t>
            </a:r>
          </a:p>
          <a:p>
            <a:pPr lvl="1"/>
            <a:r>
              <a:rPr lang="en-US" sz="2200"/>
              <a:t>Check who the sponsor is</a:t>
            </a:r>
          </a:p>
          <a:p>
            <a:pPr lvl="2"/>
            <a:r>
              <a:rPr lang="en-US" sz="2000">
                <a:hlinkClick r:id="rId2"/>
              </a:rPr>
              <a:t>www.easywhois.com</a:t>
            </a:r>
            <a:endParaRPr lang="en-US" sz="2000"/>
          </a:p>
          <a:p>
            <a:pPr lvl="2"/>
            <a:r>
              <a:rPr lang="en-US" sz="2000"/>
              <a:t>Is there a link to more info about the authors/sponsors</a:t>
            </a:r>
          </a:p>
          <a:p>
            <a:pPr lvl="1"/>
            <a:r>
              <a:rPr lang="en-US" sz="2200"/>
              <a:t>Use trusted search engines</a:t>
            </a:r>
          </a:p>
          <a:p>
            <a:pPr lvl="2"/>
            <a:r>
              <a:rPr lang="en-US" sz="2000">
                <a:hlinkClick r:id="rId3"/>
              </a:rPr>
              <a:t>www.Lii.org</a:t>
            </a:r>
            <a:r>
              <a:rPr lang="en-US" sz="2000"/>
              <a:t> Sites are evaluated and annotated by librarians</a:t>
            </a:r>
          </a:p>
          <a:p>
            <a:pPr lvl="2"/>
            <a:r>
              <a:rPr lang="en-US" sz="2000">
                <a:hlinkClick r:id="rId4"/>
              </a:rPr>
              <a:t>www.infomine.ucr.edu</a:t>
            </a:r>
            <a:r>
              <a:rPr lang="en-US" sz="2000"/>
              <a:t> evaluated and annotated by librarians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5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9" name="AutoShape 11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Authority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 the following websites for authority:</a:t>
            </a:r>
          </a:p>
          <a:p>
            <a:pPr lvl="1"/>
            <a:r>
              <a:rPr lang="en-US">
                <a:hlinkClick r:id="rId2"/>
              </a:rPr>
              <a:t>http://petsorfood.com/</a:t>
            </a:r>
            <a:endParaRPr lang="en-US"/>
          </a:p>
          <a:p>
            <a:pPr lvl="1"/>
            <a:r>
              <a:rPr lang="en-US">
                <a:hlinkClick r:id="rId3"/>
              </a:rPr>
              <a:t>http://petfooddirect.com/store/</a:t>
            </a:r>
            <a:endParaRPr lang="en-US"/>
          </a:p>
          <a:p>
            <a:r>
              <a:rPr lang="en-US"/>
              <a:t>Which is authoritative?</a:t>
            </a:r>
          </a:p>
          <a:p>
            <a:endParaRPr lang="en-US"/>
          </a:p>
        </p:txBody>
      </p:sp>
      <p:sp>
        <p:nvSpPr>
          <p:cNvPr id="3379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143000" cy="609600"/>
          </a:xfrm>
          <a:prstGeom prst="lef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Areas of 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Consideration</a:t>
            </a:r>
          </a:p>
        </p:txBody>
      </p:sp>
      <p:sp>
        <p:nvSpPr>
          <p:cNvPr id="3379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  <a:hlinkClick r:id="rId6" action="ppaction://hlinksldjump"/>
              </a:rPr>
              <a:t>Authority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3800" name="AutoShape 8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r>
              <a:rPr lang="en-US" sz="2700"/>
              <a:t>Is the information reliable and true?</a:t>
            </a:r>
          </a:p>
          <a:p>
            <a:pPr lvl="1"/>
            <a:r>
              <a:rPr lang="en-US" sz="2200"/>
              <a:t>Are sources sited?</a:t>
            </a:r>
          </a:p>
          <a:p>
            <a:pPr lvl="1"/>
            <a:r>
              <a:rPr lang="en-US" sz="2200"/>
              <a:t>Are there links to other reliable sources?</a:t>
            </a:r>
          </a:p>
          <a:p>
            <a:pPr lvl="1"/>
            <a:r>
              <a:rPr lang="en-US" sz="2200"/>
              <a:t>Is the site well written?</a:t>
            </a:r>
          </a:p>
          <a:p>
            <a:pPr lvl="1"/>
            <a:r>
              <a:rPr lang="en-US" sz="2200"/>
              <a:t>Is the site’s purpose clear?</a:t>
            </a:r>
          </a:p>
          <a:p>
            <a:r>
              <a:rPr lang="en-US" sz="2700"/>
              <a:t>Is the information complete?</a:t>
            </a:r>
          </a:p>
          <a:p>
            <a:pPr lvl="1"/>
            <a:r>
              <a:rPr lang="en-US" sz="2200"/>
              <a:t>Does it offer info not found elsewhere?</a:t>
            </a:r>
          </a:p>
          <a:p>
            <a:r>
              <a:rPr lang="en-US" sz="2700"/>
              <a:t>Is it in-depth enough?</a:t>
            </a:r>
          </a:p>
          <a:p>
            <a:pPr lvl="1"/>
            <a:r>
              <a:rPr lang="en-US" sz="2200"/>
              <a:t>Does it answer your questions to your satisfaction?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18440" name="AutoShape 8">
            <a:hlinkClick r:id="rId3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4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Content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Explore one of the following pairs of websites for content: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2"/>
              </a:rPr>
              <a:t>http://oncolink.upenn.edu/</a:t>
            </a:r>
            <a:r>
              <a:rPr lang="en-US" sz="2000"/>
              <a:t> and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3"/>
              </a:rPr>
              <a:t>http://www.bioimmune.com/</a:t>
            </a: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Or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4"/>
              </a:rPr>
              <a:t>http://www.biology.arizona.edu/Cell_bio/tutorials/cell_cycle/cells3.html</a:t>
            </a:r>
            <a:r>
              <a:rPr lang="en-US" sz="2000"/>
              <a:t> and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5"/>
              </a:rPr>
              <a:t>http://www.cellsalive.com/mitosis.htm</a:t>
            </a: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200"/>
              <a:t>Which website has better coverage?</a:t>
            </a:r>
          </a:p>
        </p:txBody>
      </p:sp>
      <p:sp>
        <p:nvSpPr>
          <p:cNvPr id="36868" name="AutoShape 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143000" cy="609600"/>
          </a:xfrm>
          <a:prstGeom prst="lef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6870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36871" name="AutoShape 7">
            <a:hlinkClick r:id="rId8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Demonstrations of Evaluations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Quicktime video demonstration</a:t>
            </a:r>
            <a:endParaRPr lang="en-US"/>
          </a:p>
          <a:p>
            <a:endParaRPr lang="en-US"/>
          </a:p>
          <a:p>
            <a:r>
              <a:rPr lang="en-US">
                <a:hlinkClick r:id="rId3"/>
              </a:rPr>
              <a:t>Holocaust resource activity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458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Pharming and Phishing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>
                <a:hlinkClick r:id="rId2"/>
              </a:rPr>
              <a:t>Pharming</a:t>
            </a:r>
            <a:endParaRPr lang="en-US" sz="2700"/>
          </a:p>
          <a:p>
            <a:pPr lvl="1"/>
            <a:r>
              <a:rPr lang="en-US" sz="2200"/>
              <a:t>criminal hackers redirect Internet traffic from one Web site to a different, identical-looking site to trick you into entering your user name and password into the database on their fake site</a:t>
            </a:r>
          </a:p>
          <a:p>
            <a:r>
              <a:rPr lang="en-US" sz="2700">
                <a:hlinkClick r:id="rId3"/>
              </a:rPr>
              <a:t>Phishing</a:t>
            </a:r>
            <a:endParaRPr lang="en-US" sz="2700"/>
          </a:p>
          <a:p>
            <a:pPr lvl="1"/>
            <a:r>
              <a:rPr lang="en-US" sz="2200"/>
              <a:t>con artists send fraudulent e-mail messages that appear to come from Web sites you trust, like your bank or credit card company, and request that you provide personal information. </a:t>
            </a:r>
          </a:p>
          <a:p>
            <a:pPr lvl="1"/>
            <a:endParaRPr lang="en-US" sz="2200"/>
          </a:p>
        </p:txBody>
      </p:sp>
      <p:sp>
        <p:nvSpPr>
          <p:cNvPr id="26628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hlinkClick r:id="rId4" action="ppaction://hlinksldjump"/>
              </a:rPr>
              <a:t>NEXT</a:t>
            </a: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457200"/>
            <a:ext cx="1276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1" name="AutoShape 7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7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Spoof or Truth?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http://snopes.com/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hlinkClick r:id="rId3"/>
              </a:rPr>
              <a:t>http://urbanlegends.about.com/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hlinkClick r:id="rId4"/>
              </a:rPr>
              <a:t>http://www.scambusters.org/legends.html</a:t>
            </a:r>
            <a:r>
              <a:rPr lang="en-US"/>
              <a:t>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609600"/>
            <a:ext cx="914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AutoShape 5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7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for Yourself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Authenticate two of these sites (at least 1 challenging) </a:t>
            </a:r>
          </a:p>
          <a:p>
            <a:pPr>
              <a:lnSpc>
                <a:spcPct val="90000"/>
              </a:lnSpc>
            </a:pPr>
            <a:r>
              <a:rPr lang="en-US"/>
              <a:t>use this </a:t>
            </a:r>
            <a:r>
              <a:rPr lang="en-US">
                <a:hlinkClick r:id="rId2" action="ppaction://hlinkfile"/>
              </a:rPr>
              <a:t>form</a:t>
            </a:r>
            <a:r>
              <a:rPr lang="en-US"/>
              <a:t> to evaluate them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3"/>
              </a:rPr>
              <a:t>http://home.inreach.com/kumbach/velcro.html</a:t>
            </a:r>
            <a:r>
              <a:rPr lang="en-US"/>
              <a:t> easy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4"/>
              </a:rPr>
              <a:t>http://www.allaboutexplorers.com/</a:t>
            </a:r>
            <a:r>
              <a:rPr lang="en-US"/>
              <a:t> moderate </a:t>
            </a:r>
            <a:r>
              <a:rPr lang="en-US">
                <a:hlinkClick r:id="rId5"/>
              </a:rPr>
              <a:t>http://www.dhmo.org/</a:t>
            </a:r>
            <a:r>
              <a:rPr lang="en-US"/>
              <a:t> challenging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6"/>
              </a:rPr>
              <a:t>http://www.bigredhair.com/robots/index.html</a:t>
            </a:r>
            <a:r>
              <a:rPr lang="en-US"/>
              <a:t> challenging</a:t>
            </a:r>
          </a:p>
        </p:txBody>
      </p:sp>
      <p:sp>
        <p:nvSpPr>
          <p:cNvPr id="27652" name="Text Box 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64008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27656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27658" name="AutoShape 10">
            <a:hlinkClick r:id="rId9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10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Jodie </a:t>
            </a:r>
            <a:r>
              <a:rPr lang="en-US" dirty="0" err="1" smtClean="0"/>
              <a:t>Kleymeer</a:t>
            </a:r>
            <a:endParaRPr lang="en-US" dirty="0" smtClean="0"/>
          </a:p>
          <a:p>
            <a:r>
              <a:rPr lang="en-US" dirty="0" smtClean="0"/>
              <a:t>Media Specialist</a:t>
            </a:r>
            <a:endParaRPr lang="en-US" dirty="0"/>
          </a:p>
          <a:p>
            <a:r>
              <a:rPr lang="en-US" dirty="0" smtClean="0"/>
              <a:t>Lake Shore Public Schools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Teacher’s Guide to Evaluating Web Resources</a:t>
            </a:r>
          </a:p>
        </p:txBody>
      </p:sp>
      <p:sp>
        <p:nvSpPr>
          <p:cNvPr id="4" name="AutoShape 10">
            <a:hlinkClick r:id="rId2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 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153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Anyone can publish anything on the web</a:t>
            </a:r>
          </a:p>
          <a:p>
            <a:pPr lvl="1">
              <a:lnSpc>
                <a:spcPct val="90000"/>
              </a:lnSpc>
            </a:pPr>
            <a:r>
              <a:rPr lang="en-US"/>
              <a:t>there are no standards to ensure accuracy</a:t>
            </a:r>
          </a:p>
          <a:p>
            <a:pPr>
              <a:lnSpc>
                <a:spcPct val="90000"/>
              </a:lnSpc>
            </a:pPr>
            <a:r>
              <a:rPr lang="en-US"/>
              <a:t>Be responsible for information you pass on</a:t>
            </a:r>
          </a:p>
          <a:p>
            <a:pPr lvl="1">
              <a:lnSpc>
                <a:spcPct val="90000"/>
              </a:lnSpc>
            </a:pPr>
            <a:r>
              <a:rPr lang="en-US"/>
              <a:t>through writing</a:t>
            </a:r>
          </a:p>
          <a:p>
            <a:pPr lvl="1">
              <a:lnSpc>
                <a:spcPct val="90000"/>
              </a:lnSpc>
            </a:pPr>
            <a:r>
              <a:rPr lang="en-US"/>
              <a:t>through email</a:t>
            </a:r>
          </a:p>
          <a:p>
            <a:pPr lvl="1">
              <a:lnSpc>
                <a:spcPct val="90000"/>
              </a:lnSpc>
            </a:pPr>
            <a:r>
              <a:rPr lang="en-US"/>
              <a:t>through website</a:t>
            </a:r>
          </a:p>
          <a:p>
            <a:pPr lvl="1">
              <a:lnSpc>
                <a:spcPct val="90000"/>
              </a:lnSpc>
            </a:pPr>
            <a:r>
              <a:rPr lang="en-US"/>
              <a:t>through conversation</a:t>
            </a:r>
          </a:p>
        </p:txBody>
      </p:sp>
      <p:sp>
        <p:nvSpPr>
          <p:cNvPr id="143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hlinkClick r:id="" action="ppaction://hlinkshowjump?jump=nextslide"/>
              </a:rPr>
              <a:t>NEXT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/>
              <a:t>Why is it important to prove the authority of resources?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381000"/>
            <a:ext cx="11334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AutoShape 8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7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Teacher’s Guide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provide a sample activity for </a:t>
            </a:r>
            <a:r>
              <a:rPr lang="en-US">
                <a:hlinkClick r:id="rId2" action="ppaction://hlinkpres?slideindex=1&amp;slidetitle="/>
              </a:rPr>
              <a:t>use with high school students</a:t>
            </a:r>
            <a:r>
              <a:rPr lang="en-US"/>
              <a:t> - be sure to read the notes for each slide</a:t>
            </a:r>
          </a:p>
          <a:p>
            <a:r>
              <a:rPr lang="en-US"/>
              <a:t>to organize resources for teachers to use in demonstrating web evaluation</a:t>
            </a:r>
          </a:p>
        </p:txBody>
      </p:sp>
      <p:sp>
        <p:nvSpPr>
          <p:cNvPr id="4" name="AutoShape 10">
            <a:hlinkClick r:id="rId3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228600" y="2286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Web Evaluation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Students are expected to evaluate resources by ISTE, but rarely shown how</a:t>
            </a:r>
          </a:p>
          <a:p>
            <a:pPr>
              <a:lnSpc>
                <a:spcPct val="90000"/>
              </a:lnSpc>
            </a:pPr>
            <a:r>
              <a:rPr lang="en-US" sz="2800"/>
              <a:t>Jobs in this century will require students to be able locate, analyze, and create new info, not regurgitate it</a:t>
            </a:r>
          </a:p>
          <a:p>
            <a:pPr>
              <a:lnSpc>
                <a:spcPct val="90000"/>
              </a:lnSpc>
            </a:pPr>
            <a:r>
              <a:rPr lang="en-US" sz="2800"/>
              <a:t>Anyone can publish anything on the web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 are no standards to ensure accuracy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Therefore, misinformation can spread quickly</a:t>
            </a:r>
          </a:p>
          <a:p>
            <a:pPr>
              <a:lnSpc>
                <a:spcPct val="90000"/>
              </a:lnSpc>
            </a:pPr>
            <a:r>
              <a:rPr lang="en-US" sz="2800"/>
              <a:t>People have a responsibility to share reliable info and thwart the spread of false info</a:t>
            </a:r>
          </a:p>
        </p:txBody>
      </p:sp>
      <p:sp>
        <p:nvSpPr>
          <p:cNvPr id="4" name="AutoShape 10">
            <a:hlinkClick r:id="rId2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Tutorials and Webquests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hlinkClick r:id="rId3"/>
              </a:rPr>
              <a:t>http://novemberlearning.com/index.php?option=com_content&amp;task=view&amp;id=39&amp;Itemid=85</a:t>
            </a:r>
            <a:r>
              <a:rPr lang="en-US"/>
              <a:t> tutorial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4"/>
              </a:rPr>
              <a:t>http://www.sdst.org/shs/library/evalwebstu.html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5"/>
              </a:rPr>
              <a:t>http://www.lib.purdue.edu/ugrl/staff/sharkey/interneteval/accuracy1.html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6"/>
              </a:rPr>
              <a:t>http://library.mrc.tas.edu.au/authenticatingws.html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5" name="AutoShape 10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8" action="ppaction://hlinksldjump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rId8" action="ppaction://hlinksldjump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Spoof Sites to Use - Easy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>
                <a:hlinkClick r:id="rId2"/>
              </a:rPr>
              <a:t>http://zapatopi.net/treeoctopus/</a:t>
            </a:r>
            <a:endParaRPr lang="en-US"/>
          </a:p>
          <a:p>
            <a:r>
              <a:rPr lang="en-US">
                <a:hlinkClick r:id="rId3"/>
              </a:rPr>
              <a:t>http://www.d-b.net/dti/</a:t>
            </a:r>
            <a:endParaRPr lang="en-US"/>
          </a:p>
          <a:p>
            <a:r>
              <a:rPr lang="en-US">
                <a:hlinkClick r:id="rId4"/>
              </a:rPr>
              <a:t>http://petsorfood.com/</a:t>
            </a:r>
            <a:endParaRPr lang="en-US"/>
          </a:p>
          <a:p>
            <a:r>
              <a:rPr lang="en-US">
                <a:hlinkClick r:id="rId5"/>
              </a:rPr>
              <a:t>http://kingdomgrant.org/woj/theprovision.htm</a:t>
            </a:r>
            <a:endParaRPr lang="en-US"/>
          </a:p>
          <a:p>
            <a:r>
              <a:rPr lang="en-US">
                <a:hlinkClick r:id="rId6"/>
              </a:rPr>
              <a:t>http://www.lacunainc.com/process.html</a:t>
            </a:r>
            <a:endParaRPr lang="en-US"/>
          </a:p>
          <a:p>
            <a:r>
              <a:rPr lang="en-US">
                <a:hlinkClick r:id="rId7"/>
              </a:rPr>
              <a:t>http://www.cimms.ou.edu/~doswell/Conference_papers/SELS96/WoO.html</a:t>
            </a:r>
            <a:endParaRPr lang="en-US"/>
          </a:p>
        </p:txBody>
      </p:sp>
      <p:sp>
        <p:nvSpPr>
          <p:cNvPr id="5" name="AutoShape 10">
            <a:hlinkClick r:id="rId8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Spoof Sites – Easy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http://zapatopi.net/afdb/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3"/>
              </a:rPr>
              <a:t>http://www.dreamweaverstudios.com/moonbeam/moon.htm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4"/>
              </a:rPr>
              <a:t>http://web.archive.org/web/20011009000114/www.goldengatetunnel.com/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5"/>
              </a:rPr>
              <a:t>http://www.google.com/technology/pigeonrank.html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6"/>
              </a:rPr>
              <a:t>http://147.129.226.1/library/research/AIDSFACTS.htm</a:t>
            </a:r>
            <a:endParaRPr lang="en-US"/>
          </a:p>
        </p:txBody>
      </p:sp>
      <p:sp>
        <p:nvSpPr>
          <p:cNvPr id="4" name="AutoShape 10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Spoof Sites to Use - Moderate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http://www.genochoice.com/</a:t>
            </a:r>
            <a:endParaRPr lang="en-US"/>
          </a:p>
          <a:p>
            <a:r>
              <a:rPr lang="en-US">
                <a:hlinkClick r:id="rId3"/>
              </a:rPr>
              <a:t>http://www.floralsculptureclinic.nl/frameset.htm</a:t>
            </a:r>
            <a:endParaRPr lang="en-US"/>
          </a:p>
          <a:p>
            <a:r>
              <a:rPr lang="en-US">
                <a:hlinkClick r:id="rId4"/>
              </a:rPr>
              <a:t>http://www.petroldirect.com/</a:t>
            </a:r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AutoShape 10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Spoof Sites to Use - Challenging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http://www.dhmo.org/</a:t>
            </a:r>
            <a:endParaRPr lang="en-US" dirty="0"/>
          </a:p>
          <a:p>
            <a:r>
              <a:rPr lang="en-US" dirty="0">
                <a:hlinkClick r:id="rId3"/>
              </a:rPr>
              <a:t>http://www.allaboutexplorers.com/</a:t>
            </a:r>
            <a:endParaRPr lang="en-US" dirty="0"/>
          </a:p>
          <a:p>
            <a:r>
              <a:rPr lang="en-US" dirty="0">
                <a:hlinkClick r:id="rId4"/>
              </a:rPr>
              <a:t>http://www.martinlutherking.org/</a:t>
            </a:r>
            <a:endParaRPr lang="en-US" dirty="0"/>
          </a:p>
          <a:p>
            <a:r>
              <a:rPr lang="en-US" dirty="0">
                <a:hlinkClick r:id="rId5"/>
              </a:rPr>
              <a:t>http://quest.arc.nasa.gov/</a:t>
            </a:r>
            <a:endParaRPr lang="en-US" dirty="0"/>
          </a:p>
          <a:p>
            <a:r>
              <a:rPr lang="en-US" dirty="0">
                <a:hlinkClick r:id="rId6"/>
              </a:rPr>
              <a:t>http://descy.50megs.com/akcj3/bmd.html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AutoShape 10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Forms to Evaluate Websites – </a:t>
            </a:r>
            <a:br>
              <a:rPr lang="en-US" sz="4000"/>
            </a:br>
            <a:r>
              <a:rPr lang="en-US" sz="4000"/>
              <a:t>Middle/High School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http://school.discoveryeducation.com/schrockguide/pdf/evalmidd.pdf</a:t>
            </a:r>
            <a:r>
              <a:rPr lang="en-US"/>
              <a:t> </a:t>
            </a:r>
          </a:p>
          <a:p>
            <a:r>
              <a:rPr lang="en-US">
                <a:hlinkClick r:id="rId3"/>
              </a:rPr>
              <a:t>http://school.discoveryeducation.com/schrockguide/pdf/evalhigh.pdf</a:t>
            </a:r>
            <a:r>
              <a:rPr lang="en-US"/>
              <a:t> </a:t>
            </a:r>
          </a:p>
          <a:p>
            <a:r>
              <a:rPr lang="en-US">
                <a:hlinkClick r:id="rId4"/>
              </a:rPr>
              <a:t>http://library.usm.maine.edu/research/researchguides/webevaluating.html</a:t>
            </a:r>
            <a:endParaRPr lang="en-US"/>
          </a:p>
          <a:p>
            <a:r>
              <a:rPr lang="en-US">
                <a:hlinkClick r:id="rId5"/>
              </a:rPr>
              <a:t>http://lib.nmsu.edu/instruction/evalcrit.html</a:t>
            </a:r>
            <a:endParaRPr lang="en-US"/>
          </a:p>
        </p:txBody>
      </p:sp>
      <p:sp>
        <p:nvSpPr>
          <p:cNvPr id="4" name="AutoShape 10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Forms to Evaluate Websites - Elementary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http://kathyschrock.net/abceval/5ws.pdf</a:t>
            </a:r>
            <a:endParaRPr lang="en-US"/>
          </a:p>
          <a:p>
            <a:endParaRPr lang="en-US"/>
          </a:p>
        </p:txBody>
      </p:sp>
      <p:sp>
        <p:nvSpPr>
          <p:cNvPr id="4" name="AutoShape 10">
            <a:hlinkClick r:id="rId3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for Proving Authority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http://www.easywhois.com/</a:t>
            </a:r>
            <a:r>
              <a:rPr lang="en-US"/>
              <a:t> </a:t>
            </a:r>
          </a:p>
          <a:p>
            <a:r>
              <a:rPr lang="en-US">
                <a:hlinkClick r:id="rId3"/>
              </a:rPr>
              <a:t>http://www.archive.org/</a:t>
            </a:r>
            <a:r>
              <a:rPr lang="en-US"/>
              <a:t> </a:t>
            </a:r>
          </a:p>
          <a:p>
            <a:r>
              <a:rPr lang="en-US"/>
              <a:t>Link:</a:t>
            </a:r>
          </a:p>
          <a:p>
            <a:endParaRPr lang="en-US"/>
          </a:p>
        </p:txBody>
      </p:sp>
      <p:sp>
        <p:nvSpPr>
          <p:cNvPr id="4" name="AutoShape 10">
            <a:hlinkClick r:id="rId4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 #2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153400" cy="114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/>
              <a:t>What makes a website useful for research?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362200"/>
            <a:ext cx="8153400" cy="3505200"/>
          </a:xfrm>
        </p:spPr>
        <p:txBody>
          <a:bodyPr/>
          <a:lstStyle/>
          <a:p>
            <a:r>
              <a:rPr lang="en-US" sz="2700" dirty="0"/>
              <a:t>Title</a:t>
            </a:r>
          </a:p>
          <a:p>
            <a:r>
              <a:rPr lang="en-US" sz="2700" dirty="0"/>
              <a:t>Author</a:t>
            </a:r>
          </a:p>
          <a:p>
            <a:r>
              <a:rPr lang="en-US" sz="2700" dirty="0"/>
              <a:t>Date of creation/update</a:t>
            </a:r>
          </a:p>
          <a:p>
            <a:r>
              <a:rPr lang="en-US" sz="2700" dirty="0"/>
              <a:t>Source of information</a:t>
            </a:r>
          </a:p>
          <a:p>
            <a:r>
              <a:rPr lang="en-US" sz="2700" dirty="0"/>
              <a:t>Able to contact creator</a:t>
            </a:r>
          </a:p>
          <a:p>
            <a:r>
              <a:rPr lang="en-US" sz="2700" dirty="0"/>
              <a:t>Easy to use/understand</a:t>
            </a:r>
          </a:p>
          <a:p>
            <a:r>
              <a:rPr lang="en-US" sz="2700" dirty="0"/>
              <a:t>Loads quickly</a:t>
            </a:r>
          </a:p>
        </p:txBody>
      </p:sp>
      <p:sp>
        <p:nvSpPr>
          <p:cNvPr id="3174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3" name="AutoShape 9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Checking Urban Legend/Hoax Status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10">
            <a:hlinkClick r:id="rId2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304800" y="304800"/>
            <a:ext cx="685800" cy="533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" action="ppaction://hlinkshowjump?jump=lastslideviewed"/>
              </a:rPr>
              <a:t>Back to </a:t>
            </a:r>
            <a:r>
              <a:rPr lang="en-US" sz="800" dirty="0" smtClean="0">
                <a:solidFill>
                  <a:schemeClr val="accent2"/>
                </a:solidFill>
                <a:hlinkClick r:id="" action="ppaction://hlinkshowjump?jump=lastslideviewed"/>
              </a:rPr>
              <a:t>Student Activity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         Most Important Areas of Consideration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077200" cy="4038600"/>
          </a:xfrm>
        </p:spPr>
        <p:txBody>
          <a:bodyPr/>
          <a:lstStyle/>
          <a:p>
            <a:r>
              <a:rPr lang="en-US" sz="2700"/>
              <a:t>Use this </a:t>
            </a:r>
            <a:r>
              <a:rPr lang="en-US" sz="2700">
                <a:hlinkClick r:id="rId2" action="ppaction://hlinkfile"/>
              </a:rPr>
              <a:t>form</a:t>
            </a:r>
            <a:r>
              <a:rPr lang="en-US" sz="2700"/>
              <a:t> to examine the following areas</a:t>
            </a:r>
          </a:p>
          <a:p>
            <a:pPr lvl="1"/>
            <a:r>
              <a:rPr lang="en-US" sz="2200" dirty="0">
                <a:hlinkClick r:id="rId3" action="ppaction://hlinksldjump"/>
              </a:rPr>
              <a:t>Authority</a:t>
            </a:r>
            <a:r>
              <a:rPr lang="en-US" sz="2200" dirty="0"/>
              <a:t> </a:t>
            </a:r>
          </a:p>
          <a:p>
            <a:pPr lvl="1"/>
            <a:r>
              <a:rPr lang="en-US" sz="2200" dirty="0">
                <a:hlinkClick r:id="rId4" action="ppaction://hlinksldjump"/>
              </a:rPr>
              <a:t>Content</a:t>
            </a:r>
            <a:endParaRPr lang="en-US" sz="2200" dirty="0"/>
          </a:p>
          <a:p>
            <a:pPr lvl="1"/>
            <a:r>
              <a:rPr lang="en-US" sz="2200" dirty="0">
                <a:hlinkClick r:id="rId5" action="ppaction://hlinksldjump"/>
              </a:rPr>
              <a:t>Currency</a:t>
            </a:r>
            <a:endParaRPr lang="en-US" sz="2200" dirty="0"/>
          </a:p>
          <a:p>
            <a:pPr lvl="1"/>
            <a:r>
              <a:rPr lang="en-US" sz="2200" dirty="0">
                <a:hlinkClick r:id="rId6" action="ppaction://hlinksldjump"/>
              </a:rPr>
              <a:t>Objectivity</a:t>
            </a:r>
            <a:endParaRPr lang="en-US" sz="2200" dirty="0"/>
          </a:p>
          <a:p>
            <a:pPr lvl="1"/>
            <a:r>
              <a:rPr lang="en-US" sz="2200" dirty="0">
                <a:hlinkClick r:id="rId7" action="ppaction://hlinksldjump"/>
              </a:rPr>
              <a:t>Value</a:t>
            </a:r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2700" dirty="0"/>
          </a:p>
        </p:txBody>
      </p:sp>
      <p:sp>
        <p:nvSpPr>
          <p:cNvPr id="15365" name="AutoShape 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57600" y="48006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9" name="AutoShape 9">
            <a:hlinkClick r:id="rId10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Back to </a:t>
            </a:r>
            <a:r>
              <a:rPr lang="en-US" sz="800" dirty="0">
                <a:solidFill>
                  <a:schemeClr val="accent2"/>
                </a:solidFill>
                <a:hlinkClick r:id="rId11" action="ppaction://hlinksldjump"/>
              </a:rPr>
              <a:t>Teacher’s</a:t>
            </a:r>
            <a:r>
              <a:rPr lang="en-US" sz="800" dirty="0">
                <a:solidFill>
                  <a:schemeClr val="accent2"/>
                </a:solidFill>
              </a:rPr>
              <a:t> Guide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understand the text?</a:t>
            </a:r>
          </a:p>
          <a:p>
            <a:pPr lvl="1"/>
            <a:r>
              <a:rPr lang="en-US"/>
              <a:t>uses words you understand</a:t>
            </a:r>
          </a:p>
          <a:p>
            <a:pPr lvl="1"/>
            <a:r>
              <a:rPr lang="en-US"/>
              <a:t>Explains terms/jargon</a:t>
            </a:r>
          </a:p>
          <a:p>
            <a:r>
              <a:rPr lang="en-US"/>
              <a:t>Are there statistics that make sense?</a:t>
            </a:r>
          </a:p>
          <a:p>
            <a:r>
              <a:rPr lang="en-US"/>
              <a:t>Are graphs and charts easy to interpret?</a:t>
            </a:r>
          </a:p>
          <a:p>
            <a:pPr lvl="1"/>
            <a:r>
              <a:rPr lang="en-US"/>
              <a:t>Labeled correctly</a:t>
            </a:r>
          </a:p>
          <a:p>
            <a:pPr lvl="1"/>
            <a:r>
              <a:rPr lang="en-US"/>
              <a:t>Lines/bars easy to read</a:t>
            </a:r>
          </a:p>
        </p:txBody>
      </p:sp>
      <p:sp>
        <p:nvSpPr>
          <p:cNvPr id="2355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762000"/>
            <a:ext cx="952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62" name="AutoShape 10">
            <a:hlinkClick r:id="rId4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5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Value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Compare these websites for value: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2"/>
              </a:rPr>
              <a:t>http://memory.loc.gov/learn/lessons/98/mock/intro.html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hlinkClick r:id="rId3"/>
              </a:rPr>
              <a:t>http://www.lausd.k12.ca.us/Belmont_HS/tkm/</a:t>
            </a:r>
            <a:endParaRPr lang="en-US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Which site is of more value to a teacher preparing to teach a unit?</a:t>
            </a:r>
          </a:p>
          <a:p>
            <a:pPr>
              <a:lnSpc>
                <a:spcPct val="90000"/>
              </a:lnSpc>
            </a:pPr>
            <a:r>
              <a:rPr lang="en-US"/>
              <a:t>Which site is of more value to a student researching this topic?</a:t>
            </a:r>
          </a:p>
        </p:txBody>
      </p:sp>
      <p:sp>
        <p:nvSpPr>
          <p:cNvPr id="3482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Areas of 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Consideration</a:t>
            </a:r>
          </a:p>
        </p:txBody>
      </p:sp>
      <p:sp>
        <p:nvSpPr>
          <p:cNvPr id="34822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34825" name="AutoShape 9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7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 page dated?</a:t>
            </a:r>
          </a:p>
          <a:p>
            <a:pPr lvl="1"/>
            <a:r>
              <a:rPr lang="en-US"/>
              <a:t>Check top and bottom of page</a:t>
            </a:r>
          </a:p>
          <a:p>
            <a:pPr lvl="1"/>
            <a:r>
              <a:rPr lang="en-US"/>
              <a:t>Each article should be dated</a:t>
            </a:r>
          </a:p>
          <a:p>
            <a:r>
              <a:rPr lang="en-US"/>
              <a:t>When was the last update?</a:t>
            </a:r>
          </a:p>
          <a:p>
            <a:pPr lvl="1"/>
            <a:r>
              <a:rPr lang="en-US"/>
              <a:t>Especially important when dealing with statistics</a:t>
            </a:r>
          </a:p>
          <a:p>
            <a:r>
              <a:rPr lang="en-US"/>
              <a:t>Are the links current?</a:t>
            </a:r>
          </a:p>
          <a:p>
            <a:pPr lvl="1"/>
            <a:r>
              <a:rPr lang="en-US"/>
              <a:t>If links don’t work, the site likely is not current or reliable</a:t>
            </a:r>
          </a:p>
          <a:p>
            <a:endParaRPr lang="en-US"/>
          </a:p>
        </p:txBody>
      </p:sp>
      <p:sp>
        <p:nvSpPr>
          <p:cNvPr id="1946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762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5" name="AutoShape 9">
            <a:hlinkClick r:id="rId5" action="ppaction://hlinkpres?slideindex=1&amp;slidetitle=1. 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  <a:hlinkClick r:id="rId6" action="ppaction://hlinksldjump"/>
              </a:rPr>
              <a:t>Back to Teacher’s Guide</a:t>
            </a:r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Currency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the following websites:</a:t>
            </a:r>
          </a:p>
          <a:p>
            <a:pPr lvl="1"/>
            <a:r>
              <a:rPr lang="en-US">
                <a:hlinkClick r:id="rId2"/>
              </a:rPr>
              <a:t>http://www.gma.org/katahdin/tidepool.html</a:t>
            </a:r>
            <a:endParaRPr lang="en-US"/>
          </a:p>
          <a:p>
            <a:pPr lvl="1"/>
            <a:r>
              <a:rPr lang="en-US">
                <a:hlinkClick r:id="rId3"/>
              </a:rPr>
              <a:t>http://library.thinkquest.org/J002608/Tidepool_home_page.html</a:t>
            </a:r>
            <a:endParaRPr lang="en-US"/>
          </a:p>
          <a:p>
            <a:r>
              <a:rPr lang="en-US"/>
              <a:t>Which is more up-to-date?  Do the links still work?</a:t>
            </a:r>
          </a:p>
        </p:txBody>
      </p:sp>
      <p:sp>
        <p:nvSpPr>
          <p:cNvPr id="3789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" y="6248400"/>
            <a:ext cx="1447800" cy="609600"/>
          </a:xfrm>
          <a:prstGeom prst="leftArrow">
            <a:avLst>
              <a:gd name="adj1" fmla="val 50000"/>
              <a:gd name="adj2" fmla="val 593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7894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Currency</a:t>
            </a:r>
          </a:p>
        </p:txBody>
      </p:sp>
      <p:sp>
        <p:nvSpPr>
          <p:cNvPr id="37895" name="AutoShape 7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Jodie Kleymeer, July 18, 2008. Updated July 25, 2008. Permission to view and use with credit given to author.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Who sponsors the site?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Are they well-known?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Is there advertising?</a:t>
            </a:r>
          </a:p>
          <a:p>
            <a:pPr>
              <a:lnSpc>
                <a:spcPct val="80000"/>
              </a:lnSpc>
            </a:pPr>
            <a:r>
              <a:rPr lang="en-US" sz="2800"/>
              <a:t>Does the site appear to be fair?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Is the page designed to make you form an opinion?</a:t>
            </a:r>
          </a:p>
          <a:p>
            <a:pPr>
              <a:lnSpc>
                <a:spcPct val="80000"/>
              </a:lnSpc>
            </a:pPr>
            <a:r>
              <a:rPr lang="en-US" sz="2800"/>
              <a:t>Who links to the site?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In the search field type link: followed by the website – truncate the web address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ie: shorten link:school.discoveryeducation.com/schrockguide/eval.html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to link:school.discoveryeducation.com</a:t>
            </a:r>
          </a:p>
        </p:txBody>
      </p:sp>
      <p:sp>
        <p:nvSpPr>
          <p:cNvPr id="2048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914400"/>
            <a:ext cx="12954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0" name="AutoShape 10">
            <a:hlinkClick r:id="rId4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1390</TotalTime>
  <Words>1971</Words>
  <Application>Microsoft Office PowerPoint</Application>
  <PresentationFormat>On-screen Show (4:3)</PresentationFormat>
  <Paragraphs>277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Refined</vt:lpstr>
      <vt:lpstr>Theme1</vt:lpstr>
      <vt:lpstr>Web Evaluation</vt:lpstr>
      <vt:lpstr>Essential Question #1</vt:lpstr>
      <vt:lpstr>Essential Question #2</vt:lpstr>
      <vt:lpstr>         Most Important Areas of Consideration</vt:lpstr>
      <vt:lpstr>Value</vt:lpstr>
      <vt:lpstr>Practice Evaluating Value</vt:lpstr>
      <vt:lpstr>Currency</vt:lpstr>
      <vt:lpstr>Practice Evaluating Currency</vt:lpstr>
      <vt:lpstr>Objectivity</vt:lpstr>
      <vt:lpstr>Practice Evaluating Objectivity</vt:lpstr>
      <vt:lpstr>Authority</vt:lpstr>
      <vt:lpstr>Practice Evaluating Authority</vt:lpstr>
      <vt:lpstr>Content</vt:lpstr>
      <vt:lpstr>Practice Evaluating Content</vt:lpstr>
      <vt:lpstr>Demonstrations of Evaluations</vt:lpstr>
      <vt:lpstr>Pharming and Phishing </vt:lpstr>
      <vt:lpstr>Spoof or Truth? </vt:lpstr>
      <vt:lpstr>Practice Evaluating for Yourself</vt:lpstr>
      <vt:lpstr>Teacher’s Guide to Evaluating Web Resources</vt:lpstr>
      <vt:lpstr>Purpose of the Teacher’s Guide</vt:lpstr>
      <vt:lpstr>Importance of Web Evaluation</vt:lpstr>
      <vt:lpstr>Tutorials and Webquests</vt:lpstr>
      <vt:lpstr>Spoof Sites to Use - Easy</vt:lpstr>
      <vt:lpstr>Spoof Sites – Easy (cont.)</vt:lpstr>
      <vt:lpstr>Spoof Sites to Use - Moderate</vt:lpstr>
      <vt:lpstr>Spoof Sites to Use - Challenging</vt:lpstr>
      <vt:lpstr>Forms to Evaluate Websites –  Middle/High School</vt:lpstr>
      <vt:lpstr>Forms to Evaluate Websites - Elementary</vt:lpstr>
      <vt:lpstr>Tools for Proving Authority</vt:lpstr>
      <vt:lpstr>Checking Urban Legend/Hoax Status</vt:lpstr>
    </vt:vector>
  </TitlesOfParts>
  <Company>Midland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Web Resources</dc:title>
  <dc:creator>Instructional Software</dc:creator>
  <cp:lastModifiedBy>jkleymeer</cp:lastModifiedBy>
  <cp:revision>38</cp:revision>
  <dcterms:created xsi:type="dcterms:W3CDTF">2008-07-15T17:36:19Z</dcterms:created>
  <dcterms:modified xsi:type="dcterms:W3CDTF">2008-10-27T13:53:27Z</dcterms:modified>
</cp:coreProperties>
</file>